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6" r:id="rId3"/>
    <p:sldId id="258" r:id="rId4"/>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374" autoAdjust="0"/>
    <p:restoredTop sz="94620" autoAdjust="0"/>
  </p:normalViewPr>
  <p:slideViewPr>
    <p:cSldViewPr snapToGrid="0">
      <p:cViewPr varScale="1">
        <p:scale>
          <a:sx n="70" d="100"/>
          <a:sy n="70" d="100"/>
        </p:scale>
        <p:origin x="366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91EFB73D-20B1-49DE-B1A6-18C9063DBAB5}" type="datetimeFigureOut">
              <a:rPr lang="fr-FR" smtClean="0"/>
              <a:t>24/02/2025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C2D0763-6F8A-4368-A901-2991E0AF09AE}" type="slidenum">
              <a:rPr lang="fr-FR" smtClean="0"/>
              <a:t>‹N°›</a:t>
            </a:fld>
            <a:endParaRPr lang="fr-FR"/>
          </a:p>
        </p:txBody>
      </p:sp>
    </p:spTree>
    <p:extLst>
      <p:ext uri="{BB962C8B-B14F-4D97-AF65-F5344CB8AC3E}">
        <p14:creationId xmlns:p14="http://schemas.microsoft.com/office/powerpoint/2010/main" val="839238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1EFB73D-20B1-49DE-B1A6-18C9063DBAB5}" type="datetimeFigureOut">
              <a:rPr lang="fr-FR" smtClean="0"/>
              <a:t>24/02/2025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C2D0763-6F8A-4368-A901-2991E0AF09AE}" type="slidenum">
              <a:rPr lang="fr-FR" smtClean="0"/>
              <a:t>‹N°›</a:t>
            </a:fld>
            <a:endParaRPr lang="fr-FR"/>
          </a:p>
        </p:txBody>
      </p:sp>
    </p:spTree>
    <p:extLst>
      <p:ext uri="{BB962C8B-B14F-4D97-AF65-F5344CB8AC3E}">
        <p14:creationId xmlns:p14="http://schemas.microsoft.com/office/powerpoint/2010/main" val="4247006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1EFB73D-20B1-49DE-B1A6-18C9063DBAB5}" type="datetimeFigureOut">
              <a:rPr lang="fr-FR" smtClean="0"/>
              <a:t>24/02/2025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C2D0763-6F8A-4368-A901-2991E0AF09AE}" type="slidenum">
              <a:rPr lang="fr-FR" smtClean="0"/>
              <a:t>‹N°›</a:t>
            </a:fld>
            <a:endParaRPr lang="fr-FR"/>
          </a:p>
        </p:txBody>
      </p:sp>
    </p:spTree>
    <p:extLst>
      <p:ext uri="{BB962C8B-B14F-4D97-AF65-F5344CB8AC3E}">
        <p14:creationId xmlns:p14="http://schemas.microsoft.com/office/powerpoint/2010/main" val="1943243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1EFB73D-20B1-49DE-B1A6-18C9063DBAB5}" type="datetimeFigureOut">
              <a:rPr lang="fr-FR" smtClean="0"/>
              <a:t>24/02/2025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C2D0763-6F8A-4368-A901-2991E0AF09AE}" type="slidenum">
              <a:rPr lang="fr-FR" smtClean="0"/>
              <a:t>‹N°›</a:t>
            </a:fld>
            <a:endParaRPr lang="fr-FR"/>
          </a:p>
        </p:txBody>
      </p:sp>
    </p:spTree>
    <p:extLst>
      <p:ext uri="{BB962C8B-B14F-4D97-AF65-F5344CB8AC3E}">
        <p14:creationId xmlns:p14="http://schemas.microsoft.com/office/powerpoint/2010/main" val="1604364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1EFB73D-20B1-49DE-B1A6-18C9063DBAB5}" type="datetimeFigureOut">
              <a:rPr lang="fr-FR" smtClean="0"/>
              <a:t>24/02/2025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C2D0763-6F8A-4368-A901-2991E0AF09AE}" type="slidenum">
              <a:rPr lang="fr-FR" smtClean="0"/>
              <a:t>‹N°›</a:t>
            </a:fld>
            <a:endParaRPr lang="fr-FR"/>
          </a:p>
        </p:txBody>
      </p:sp>
    </p:spTree>
    <p:extLst>
      <p:ext uri="{BB962C8B-B14F-4D97-AF65-F5344CB8AC3E}">
        <p14:creationId xmlns:p14="http://schemas.microsoft.com/office/powerpoint/2010/main" val="452332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91EFB73D-20B1-49DE-B1A6-18C9063DBAB5}" type="datetimeFigureOut">
              <a:rPr lang="fr-FR" smtClean="0"/>
              <a:t>24/02/2025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C2D0763-6F8A-4368-A901-2991E0AF09AE}" type="slidenum">
              <a:rPr lang="fr-FR" smtClean="0"/>
              <a:t>‹N°›</a:t>
            </a:fld>
            <a:endParaRPr lang="fr-FR"/>
          </a:p>
        </p:txBody>
      </p:sp>
    </p:spTree>
    <p:extLst>
      <p:ext uri="{BB962C8B-B14F-4D97-AF65-F5344CB8AC3E}">
        <p14:creationId xmlns:p14="http://schemas.microsoft.com/office/powerpoint/2010/main" val="2162873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91EFB73D-20B1-49DE-B1A6-18C9063DBAB5}" type="datetimeFigureOut">
              <a:rPr lang="fr-FR" smtClean="0"/>
              <a:t>24/02/2025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C2D0763-6F8A-4368-A901-2991E0AF09AE}" type="slidenum">
              <a:rPr lang="fr-FR" smtClean="0"/>
              <a:t>‹N°›</a:t>
            </a:fld>
            <a:endParaRPr lang="fr-FR"/>
          </a:p>
        </p:txBody>
      </p:sp>
    </p:spTree>
    <p:extLst>
      <p:ext uri="{BB962C8B-B14F-4D97-AF65-F5344CB8AC3E}">
        <p14:creationId xmlns:p14="http://schemas.microsoft.com/office/powerpoint/2010/main" val="3183408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91EFB73D-20B1-49DE-B1A6-18C9063DBAB5}" type="datetimeFigureOut">
              <a:rPr lang="fr-FR" smtClean="0"/>
              <a:t>24/02/2025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C2D0763-6F8A-4368-A901-2991E0AF09AE}" type="slidenum">
              <a:rPr lang="fr-FR" smtClean="0"/>
              <a:t>‹N°›</a:t>
            </a:fld>
            <a:endParaRPr lang="fr-FR"/>
          </a:p>
        </p:txBody>
      </p:sp>
    </p:spTree>
    <p:extLst>
      <p:ext uri="{BB962C8B-B14F-4D97-AF65-F5344CB8AC3E}">
        <p14:creationId xmlns:p14="http://schemas.microsoft.com/office/powerpoint/2010/main" val="1266961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EFB73D-20B1-49DE-B1A6-18C9063DBAB5}" type="datetimeFigureOut">
              <a:rPr lang="fr-FR" smtClean="0"/>
              <a:t>24/02/2025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C2D0763-6F8A-4368-A901-2991E0AF09AE}" type="slidenum">
              <a:rPr lang="fr-FR" smtClean="0"/>
              <a:t>‹N°›</a:t>
            </a:fld>
            <a:endParaRPr lang="fr-FR"/>
          </a:p>
        </p:txBody>
      </p:sp>
    </p:spTree>
    <p:extLst>
      <p:ext uri="{BB962C8B-B14F-4D97-AF65-F5344CB8AC3E}">
        <p14:creationId xmlns:p14="http://schemas.microsoft.com/office/powerpoint/2010/main" val="2329414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91EFB73D-20B1-49DE-B1A6-18C9063DBAB5}" type="datetimeFigureOut">
              <a:rPr lang="fr-FR" smtClean="0"/>
              <a:t>24/02/2025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C2D0763-6F8A-4368-A901-2991E0AF09AE}" type="slidenum">
              <a:rPr lang="fr-FR" smtClean="0"/>
              <a:t>‹N°›</a:t>
            </a:fld>
            <a:endParaRPr lang="fr-FR"/>
          </a:p>
        </p:txBody>
      </p:sp>
    </p:spTree>
    <p:extLst>
      <p:ext uri="{BB962C8B-B14F-4D97-AF65-F5344CB8AC3E}">
        <p14:creationId xmlns:p14="http://schemas.microsoft.com/office/powerpoint/2010/main" val="2088026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91EFB73D-20B1-49DE-B1A6-18C9063DBAB5}" type="datetimeFigureOut">
              <a:rPr lang="fr-FR" smtClean="0"/>
              <a:t>24/02/2025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C2D0763-6F8A-4368-A901-2991E0AF09AE}" type="slidenum">
              <a:rPr lang="fr-FR" smtClean="0"/>
              <a:t>‹N°›</a:t>
            </a:fld>
            <a:endParaRPr lang="fr-FR"/>
          </a:p>
        </p:txBody>
      </p:sp>
    </p:spTree>
    <p:extLst>
      <p:ext uri="{BB962C8B-B14F-4D97-AF65-F5344CB8AC3E}">
        <p14:creationId xmlns:p14="http://schemas.microsoft.com/office/powerpoint/2010/main" val="790929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91EFB73D-20B1-49DE-B1A6-18C9063DBAB5}" type="datetimeFigureOut">
              <a:rPr lang="fr-FR" smtClean="0"/>
              <a:t>24/02/2025</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DC2D0763-6F8A-4368-A901-2991E0AF09AE}" type="slidenum">
              <a:rPr lang="fr-FR" smtClean="0"/>
              <a:t>‹N°›</a:t>
            </a:fld>
            <a:endParaRPr lang="fr-FR"/>
          </a:p>
        </p:txBody>
      </p:sp>
    </p:spTree>
    <p:extLst>
      <p:ext uri="{BB962C8B-B14F-4D97-AF65-F5344CB8AC3E}">
        <p14:creationId xmlns:p14="http://schemas.microsoft.com/office/powerpoint/2010/main" val="29910202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F8262410-2D73-DECC-EA17-96F9596FD71B}"/>
              </a:ext>
            </a:extLst>
          </p:cNvPr>
          <p:cNvSpPr txBox="1"/>
          <p:nvPr/>
        </p:nvSpPr>
        <p:spPr>
          <a:xfrm>
            <a:off x="427398" y="282981"/>
            <a:ext cx="6704877" cy="10064294"/>
          </a:xfrm>
          <a:prstGeom prst="rect">
            <a:avLst/>
          </a:prstGeom>
          <a:noFill/>
        </p:spPr>
        <p:txBody>
          <a:bodyPr wrap="square" rtlCol="0">
            <a:spAutoFit/>
          </a:bodyPr>
          <a:lstStyle/>
          <a:p>
            <a:r>
              <a:rPr lang="fr-FR" sz="2000" b="1" dirty="0"/>
              <a:t>REGLEMENT INTERIEUR QUIVER </a:t>
            </a:r>
            <a:r>
              <a:rPr lang="fr-FR" sz="2000" dirty="0"/>
              <a:t>(Critérium et Challenge Open)</a:t>
            </a:r>
          </a:p>
          <a:p>
            <a:endParaRPr lang="fr-FR" sz="1400" dirty="0"/>
          </a:p>
          <a:p>
            <a:endParaRPr lang="fr-FR" sz="1400" dirty="0"/>
          </a:p>
          <a:p>
            <a:r>
              <a:rPr lang="fr-FR" sz="1600" b="1" dirty="0"/>
              <a:t>Civilité :</a:t>
            </a:r>
          </a:p>
          <a:p>
            <a:r>
              <a:rPr lang="fr-FR" sz="1400" dirty="0"/>
              <a:t>Circulation à allure modérée, klaxon interdit.</a:t>
            </a:r>
          </a:p>
          <a:p>
            <a:r>
              <a:rPr lang="fr-FR" sz="1400" dirty="0"/>
              <a:t>Respecter la végétation et laisser l’endroit propre.</a:t>
            </a:r>
          </a:p>
          <a:p>
            <a:endParaRPr lang="fr-FR" sz="1400" b="1" dirty="0"/>
          </a:p>
          <a:p>
            <a:r>
              <a:rPr lang="fr-FR" sz="1600" b="1" dirty="0"/>
              <a:t>Les épreuves :</a:t>
            </a:r>
          </a:p>
          <a:p>
            <a:r>
              <a:rPr lang="fr-FR" sz="1400" dirty="0"/>
              <a:t>Les places seront attribuées par tirage au sort.</a:t>
            </a:r>
          </a:p>
          <a:p>
            <a:r>
              <a:rPr lang="fr-FR" sz="1400" dirty="0"/>
              <a:t>Les horaires seront ceux annoncés dans la convocation.</a:t>
            </a:r>
          </a:p>
          <a:p>
            <a:r>
              <a:rPr lang="fr-FR" sz="1400" dirty="0"/>
              <a:t>Un coup de klaxon sera donné 10 mn avant le début de l’épreuve pour annoncer la période d’amorçage.</a:t>
            </a:r>
          </a:p>
          <a:p>
            <a:r>
              <a:rPr lang="fr-FR" sz="1400" dirty="0"/>
              <a:t>Un coup de klaxon sera donné 5 mn avant la fin de l’épreuve pour annoncer les 5 dernières minutes.</a:t>
            </a:r>
          </a:p>
          <a:p>
            <a:endParaRPr lang="fr-FR" sz="1400" dirty="0"/>
          </a:p>
          <a:p>
            <a:r>
              <a:rPr lang="fr-FR" sz="1600" b="1" dirty="0">
                <a:solidFill>
                  <a:srgbClr val="FF0000"/>
                </a:solidFill>
              </a:rPr>
              <a:t>Règle du pendu  </a:t>
            </a:r>
            <a:r>
              <a:rPr lang="fr-FR" sz="1400" dirty="0">
                <a:solidFill>
                  <a:srgbClr val="FF0000"/>
                </a:solidFill>
              </a:rPr>
              <a:t>(cette règle a été votée lors de l’AG du 17 janvier 2025) :</a:t>
            </a:r>
          </a:p>
          <a:p>
            <a:r>
              <a:rPr lang="fr-FR" sz="1400" dirty="0">
                <a:solidFill>
                  <a:srgbClr val="FF0000"/>
                </a:solidFill>
              </a:rPr>
              <a:t>Si un poisson est piqué dans les dernières minutes juste avant le coup de klaxon final, le pêcheur crie « </a:t>
            </a:r>
            <a:r>
              <a:rPr lang="fr-FR" sz="1400" i="1" dirty="0">
                <a:solidFill>
                  <a:srgbClr val="FF0000"/>
                </a:solidFill>
              </a:rPr>
              <a:t>pendu !</a:t>
            </a:r>
            <a:r>
              <a:rPr lang="fr-FR" sz="1400" dirty="0">
                <a:solidFill>
                  <a:srgbClr val="FF0000"/>
                </a:solidFill>
              </a:rPr>
              <a:t> » pour que ses voisins comprennent qu’un poisson est au bout de sa ligne. De fait, si au coup de klaxon final le poisson n’est pas dans l’épuisette ou dans la bourriche, il comptera quand même à la pesée. Cela évite de tirer en force sur un beau poisson pour vouloir le ramener dans l’épuisette avant la fin de l’épreuve.</a:t>
            </a:r>
          </a:p>
          <a:p>
            <a:endParaRPr lang="fr-FR" sz="1400" dirty="0"/>
          </a:p>
          <a:p>
            <a:r>
              <a:rPr lang="fr-FR" sz="1600" b="1" dirty="0"/>
              <a:t>Matériel :</a:t>
            </a:r>
          </a:p>
          <a:p>
            <a:r>
              <a:rPr lang="fr-FR" sz="1400" dirty="0"/>
              <a:t>Seules les cannes </a:t>
            </a:r>
            <a:r>
              <a:rPr lang="fr-FR" sz="1400" dirty="0" err="1"/>
              <a:t>quiver</a:t>
            </a:r>
            <a:r>
              <a:rPr lang="fr-FR" sz="1400" dirty="0"/>
              <a:t>-tip ou swing-tip sont autorisées.</a:t>
            </a:r>
          </a:p>
          <a:p>
            <a:r>
              <a:rPr lang="fr-FR" sz="1400" dirty="0"/>
              <a:t>Le sondage doit se faire uniquement à la plombée.</a:t>
            </a:r>
          </a:p>
          <a:p>
            <a:r>
              <a:rPr lang="fr-FR" sz="1400" dirty="0"/>
              <a:t>Tout équipement de détection de poisson ou de sondage (type </a:t>
            </a:r>
            <a:r>
              <a:rPr lang="fr-FR" sz="1400" dirty="0" err="1"/>
              <a:t>Deeper</a:t>
            </a:r>
            <a:r>
              <a:rPr lang="fr-FR" sz="1400" dirty="0"/>
              <a:t>) est interdit.</a:t>
            </a:r>
          </a:p>
          <a:p>
            <a:r>
              <a:rPr lang="fr-FR" sz="1400" dirty="0"/>
              <a:t>La pêche doit se faire à l’amorçoir ou au plomb uniquement. </a:t>
            </a:r>
          </a:p>
          <a:p>
            <a:r>
              <a:rPr lang="fr-FR" sz="1400" dirty="0"/>
              <a:t>Amorçoirs limités à 40mm de diamètre maximum. Le ressort est autorisé avec 1 seul hameçon.</a:t>
            </a:r>
          </a:p>
          <a:p>
            <a:r>
              <a:rPr lang="fr-FR" sz="1400" dirty="0"/>
              <a:t>1 seul hameçon par bas de ligne.</a:t>
            </a:r>
          </a:p>
          <a:p>
            <a:r>
              <a:rPr lang="fr-FR" sz="1400" dirty="0"/>
              <a:t>Bourriche métallique interdite.</a:t>
            </a:r>
          </a:p>
          <a:p>
            <a:r>
              <a:rPr lang="fr-FR" sz="1400" dirty="0"/>
              <a:t>Tout pêcheur absent lors du tirage au sort ne participera pas à l’épreuve. Sauf pour raison exceptionnelle et justifiée, il bénéficiera d’un quart d’heure supplémentaire pour se présenter. S’il prévient un membre du club de son retard, une personne tirera sa place au sort.</a:t>
            </a:r>
          </a:p>
          <a:p>
            <a:endParaRPr lang="fr-FR" sz="1400" dirty="0"/>
          </a:p>
          <a:p>
            <a:r>
              <a:rPr lang="fr-FR" sz="1600" b="1" dirty="0"/>
              <a:t>Distance de pêche :</a:t>
            </a:r>
          </a:p>
          <a:p>
            <a:r>
              <a:rPr lang="fr-FR" sz="1400" dirty="0"/>
              <a:t>La distance de pêche minimum pourra être modulée en fonction des parcours.</a:t>
            </a:r>
          </a:p>
          <a:p>
            <a:endParaRPr lang="fr-FR" sz="1400" dirty="0"/>
          </a:p>
          <a:p>
            <a:r>
              <a:rPr lang="fr-FR" sz="1600" b="1" dirty="0"/>
              <a:t>Amorçage :</a:t>
            </a:r>
          </a:p>
          <a:p>
            <a:r>
              <a:rPr lang="fr-FR" sz="1400" dirty="0"/>
              <a:t>L’amorçage à la fronde est interdit.</a:t>
            </a:r>
          </a:p>
          <a:p>
            <a:r>
              <a:rPr lang="fr-FR" sz="1400" dirty="0"/>
              <a:t>L’amorçage des esches est illimité.</a:t>
            </a:r>
          </a:p>
          <a:p>
            <a:r>
              <a:rPr lang="fr-FR" sz="1400" dirty="0"/>
              <a:t>Tout fouillis est interdit .</a:t>
            </a:r>
          </a:p>
          <a:p>
            <a:r>
              <a:rPr lang="fr-FR" sz="1400" dirty="0"/>
              <a:t>Vers de vase interdit à l’hameçon.</a:t>
            </a:r>
          </a:p>
          <a:p>
            <a:endParaRPr lang="fr-FR" sz="1400" dirty="0"/>
          </a:p>
        </p:txBody>
      </p:sp>
    </p:spTree>
    <p:extLst>
      <p:ext uri="{BB962C8B-B14F-4D97-AF65-F5344CB8AC3E}">
        <p14:creationId xmlns:p14="http://schemas.microsoft.com/office/powerpoint/2010/main" val="408911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4BBED2A5-A050-FA15-E5CE-ABA5F74682B9}"/>
              </a:ext>
            </a:extLst>
          </p:cNvPr>
          <p:cNvSpPr txBox="1"/>
          <p:nvPr/>
        </p:nvSpPr>
        <p:spPr>
          <a:xfrm>
            <a:off x="398789" y="517249"/>
            <a:ext cx="6762095" cy="9448740"/>
          </a:xfrm>
          <a:prstGeom prst="rect">
            <a:avLst/>
          </a:prstGeom>
          <a:noFill/>
        </p:spPr>
        <p:txBody>
          <a:bodyPr wrap="square" rtlCol="0">
            <a:spAutoFit/>
          </a:bodyPr>
          <a:lstStyle/>
          <a:p>
            <a:endParaRPr lang="fr-FR" sz="1600" b="1" dirty="0"/>
          </a:p>
          <a:p>
            <a:r>
              <a:rPr lang="fr-FR" sz="1600" b="1" dirty="0"/>
              <a:t>Déplacement :</a:t>
            </a:r>
          </a:p>
          <a:p>
            <a:r>
              <a:rPr lang="fr-FR" sz="1600" dirty="0"/>
              <a:t>Si vous devez quitter votre poste de pêche, vous devez retirer votre ligne de l’eau</a:t>
            </a:r>
            <a:endParaRPr lang="fr-FR" sz="1600" b="1" dirty="0"/>
          </a:p>
          <a:p>
            <a:endParaRPr lang="fr-FR" sz="1600" b="1" dirty="0"/>
          </a:p>
          <a:p>
            <a:endParaRPr lang="fr-FR" sz="1600" b="1" dirty="0"/>
          </a:p>
          <a:p>
            <a:r>
              <a:rPr lang="fr-FR" sz="1600" b="1" dirty="0"/>
              <a:t>Esprit </a:t>
            </a:r>
            <a:r>
              <a:rPr lang="fr-FR" sz="1600" b="1" dirty="0" err="1"/>
              <a:t>Quiver</a:t>
            </a:r>
            <a:r>
              <a:rPr lang="fr-FR" sz="1600" b="1" dirty="0"/>
              <a:t> :</a:t>
            </a:r>
          </a:p>
          <a:p>
            <a:r>
              <a:rPr lang="fr-FR" sz="1400" dirty="0"/>
              <a:t>En cas de grosses prises, les pêcheurs situés en amont et en aval retireront leur ligne de l’eau pour permettre la capture du poisson.</a:t>
            </a:r>
          </a:p>
          <a:p>
            <a:endParaRPr lang="fr-FR" sz="1400" dirty="0"/>
          </a:p>
          <a:p>
            <a:endParaRPr lang="fr-FR" sz="1400" dirty="0"/>
          </a:p>
          <a:p>
            <a:r>
              <a:rPr lang="fr-FR" sz="1600" b="1" dirty="0"/>
              <a:t>Classement du Critérium :</a:t>
            </a:r>
          </a:p>
          <a:p>
            <a:r>
              <a:rPr lang="fr-FR" sz="1400" dirty="0"/>
              <a:t>Le classement se fera sur 5 manches. </a:t>
            </a:r>
            <a:br>
              <a:rPr lang="fr-FR" sz="1400" dirty="0"/>
            </a:br>
            <a:r>
              <a:rPr lang="fr-FR" sz="1400" dirty="0"/>
              <a:t>Seules les 4 meilleures seront retenues pour le classement final.</a:t>
            </a:r>
          </a:p>
          <a:p>
            <a:r>
              <a:rPr lang="fr-FR" sz="1400" dirty="0"/>
              <a:t>Il faut participer au moins à 3 manches pour pouvoir recevoir un lot lors de la remise des prix.</a:t>
            </a:r>
          </a:p>
          <a:p>
            <a:endParaRPr lang="fr-FR" sz="1400" dirty="0"/>
          </a:p>
          <a:p>
            <a:r>
              <a:rPr lang="fr-FR" sz="1400" dirty="0"/>
              <a:t>Selon le nombre de participants, il y aura 2 à 3 secteurs par manche.</a:t>
            </a:r>
          </a:p>
          <a:p>
            <a:r>
              <a:rPr lang="fr-FR" sz="1400" dirty="0"/>
              <a:t>Le gagnant de chaque secteur marque 1 point, le second de chaque secteur 2 points etc…</a:t>
            </a:r>
          </a:p>
          <a:p>
            <a:r>
              <a:rPr lang="fr-FR" sz="1400" dirty="0"/>
              <a:t>Seul le poids de poissons est pris en compte pour le résultat (1 pt par gramme).</a:t>
            </a:r>
          </a:p>
          <a:p>
            <a:r>
              <a:rPr lang="fr-FR" sz="1400" dirty="0"/>
              <a:t>En cas d’égalité de poids dans un secteur, celui qui a le plus gros numéro marque le moins de points (cette règle ne concerne pas les capots).</a:t>
            </a:r>
          </a:p>
          <a:p>
            <a:r>
              <a:rPr lang="fr-FR" sz="1400" dirty="0"/>
              <a:t>En cas d’égalité de points au résultat final du critérium, c’est celui qui a pris le plus gros poids cumulé qui gagne.</a:t>
            </a:r>
          </a:p>
          <a:p>
            <a:r>
              <a:rPr lang="fr-FR" sz="1400" dirty="0"/>
              <a:t>En cas d’ex-aequo suite à la règle ci-dessus, le total des prises des 5 manches des deux pêcheurs sera pris en compte pour les départager (classement +poids).</a:t>
            </a:r>
          </a:p>
          <a:p>
            <a:endParaRPr lang="fr-FR" sz="1400" dirty="0"/>
          </a:p>
          <a:p>
            <a:r>
              <a:rPr lang="fr-FR" sz="1400" dirty="0"/>
              <a:t>Dans le cas de secteurs non identiques en nombre (ex : 19 pêcheurs avec deux secteurs de 6 et un secteur de 7), le nombre de points attribués maxi par secteur sera celui du secteur le plus petit. Dans le cas en exemple : secteurs 1 et 2 = 6 points pour le dernier et secteur 3 = les deux derniers ont 6 points.</a:t>
            </a:r>
          </a:p>
          <a:p>
            <a:endParaRPr lang="fr-FR" sz="1400" dirty="0"/>
          </a:p>
          <a:p>
            <a:r>
              <a:rPr lang="fr-FR" sz="1400" dirty="0"/>
              <a:t>Les absents marquent 1 points de plus que le dernier.</a:t>
            </a:r>
          </a:p>
          <a:p>
            <a:endParaRPr lang="fr-FR" sz="1400" dirty="0"/>
          </a:p>
          <a:p>
            <a:endParaRPr lang="fr-FR" sz="1400" dirty="0"/>
          </a:p>
          <a:p>
            <a:r>
              <a:rPr lang="fr-FR" sz="1600" b="1" dirty="0">
                <a:solidFill>
                  <a:srgbClr val="FF0000"/>
                </a:solidFill>
              </a:rPr>
              <a:t>Manche en américaine </a:t>
            </a:r>
            <a:r>
              <a:rPr lang="fr-FR" sz="1400" dirty="0">
                <a:solidFill>
                  <a:srgbClr val="FF0000"/>
                </a:solidFill>
              </a:rPr>
              <a:t>(règle votée lors de l’AG du 17 janvier 2025) :</a:t>
            </a:r>
          </a:p>
          <a:p>
            <a:r>
              <a:rPr lang="fr-FR" sz="1400" dirty="0">
                <a:solidFill>
                  <a:srgbClr val="FF0000"/>
                </a:solidFill>
              </a:rPr>
              <a:t>L’une des 5 manches du Critérium et de l’Open se fera en américaine par tirage au sort.</a:t>
            </a:r>
          </a:p>
          <a:p>
            <a:r>
              <a:rPr lang="fr-FR" sz="1400" dirty="0">
                <a:solidFill>
                  <a:srgbClr val="FF0000"/>
                </a:solidFill>
              </a:rPr>
              <a:t>En cas de nombre impair, le pêcheur qui se retrouve seul verra son score doublé afin de conserver une équité par rapport aux autres équipes.</a:t>
            </a:r>
          </a:p>
          <a:p>
            <a:r>
              <a:rPr lang="fr-FR" sz="1400" dirty="0">
                <a:solidFill>
                  <a:srgbClr val="FF0000"/>
                </a:solidFill>
              </a:rPr>
              <a:t>Le classement de l’équipe comptera pour le classement individuel de chaque pêcheur.</a:t>
            </a:r>
          </a:p>
          <a:p>
            <a:endParaRPr lang="fr-FR" sz="1400" dirty="0">
              <a:solidFill>
                <a:srgbClr val="FF0000"/>
              </a:solidFill>
            </a:endParaRPr>
          </a:p>
          <a:p>
            <a:endParaRPr lang="fr-FR" sz="1600" b="1" dirty="0"/>
          </a:p>
        </p:txBody>
      </p:sp>
    </p:spTree>
    <p:extLst>
      <p:ext uri="{BB962C8B-B14F-4D97-AF65-F5344CB8AC3E}">
        <p14:creationId xmlns:p14="http://schemas.microsoft.com/office/powerpoint/2010/main" val="2206345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00C15D-B16B-BD33-2082-8A4EEE9E9650}"/>
            </a:ext>
          </a:extLst>
        </p:cNvPr>
        <p:cNvGrpSpPr/>
        <p:nvPr/>
      </p:nvGrpSpPr>
      <p:grpSpPr>
        <a:xfrm>
          <a:off x="0" y="0"/>
          <a:ext cx="0" cy="0"/>
          <a:chOff x="0" y="0"/>
          <a:chExt cx="0" cy="0"/>
        </a:xfrm>
      </p:grpSpPr>
      <p:sp>
        <p:nvSpPr>
          <p:cNvPr id="6" name="ZoneTexte 5">
            <a:extLst>
              <a:ext uri="{FF2B5EF4-FFF2-40B4-BE49-F238E27FC236}">
                <a16:creationId xmlns:a16="http://schemas.microsoft.com/office/drawing/2014/main" id="{18634429-B05C-C654-80B6-C219AB2EC5E8}"/>
              </a:ext>
            </a:extLst>
          </p:cNvPr>
          <p:cNvSpPr txBox="1"/>
          <p:nvPr/>
        </p:nvSpPr>
        <p:spPr>
          <a:xfrm>
            <a:off x="398789" y="435361"/>
            <a:ext cx="6762095" cy="3844707"/>
          </a:xfrm>
          <a:prstGeom prst="rect">
            <a:avLst/>
          </a:prstGeom>
          <a:noFill/>
        </p:spPr>
        <p:txBody>
          <a:bodyPr wrap="square" rtlCol="0">
            <a:spAutoFit/>
          </a:bodyPr>
          <a:lstStyle/>
          <a:p>
            <a:endParaRPr lang="fr-FR" sz="1400" dirty="0"/>
          </a:p>
          <a:p>
            <a:r>
              <a:rPr lang="fr-FR" sz="1400" dirty="0"/>
              <a:t>Le comité d’organisation se réserve le droit d’exclure toute personne dont le comportement ou le non respect du règlement viendrait à perturber le bon déroulement de l’épreuve.  Il se réserve le droit d’effectuer toute modification permettant d’assurer le bon déroulement de l’épreuve.</a:t>
            </a:r>
          </a:p>
          <a:p>
            <a:endParaRPr lang="fr-FR" sz="1400" dirty="0"/>
          </a:p>
          <a:p>
            <a:r>
              <a:rPr lang="fr-FR" sz="1600" b="1" dirty="0"/>
              <a:t>Ce règlement sera appliqué pour toutes les épreuves </a:t>
            </a:r>
            <a:r>
              <a:rPr lang="fr-FR" sz="1600" b="1" dirty="0" err="1"/>
              <a:t>Quiver</a:t>
            </a:r>
            <a:r>
              <a:rPr lang="fr-FR" sz="1600" b="1" dirty="0"/>
              <a:t> organisées par le club NPPC à partir de janvier 2025.</a:t>
            </a:r>
            <a:br>
              <a:rPr lang="fr-FR" sz="1600" b="1" dirty="0"/>
            </a:br>
            <a:endParaRPr lang="fr-FR" sz="1600" b="1" dirty="0"/>
          </a:p>
          <a:p>
            <a:endParaRPr lang="fr-FR" sz="1600" b="1" dirty="0"/>
          </a:p>
          <a:p>
            <a:pPr>
              <a:lnSpc>
                <a:spcPts val="1680"/>
              </a:lnSpc>
            </a:pPr>
            <a:r>
              <a:rPr lang="fr-FR" sz="1200" b="1" dirty="0">
                <a:solidFill>
                  <a:srgbClr val="444444"/>
                </a:solidFill>
                <a:latin typeface="Arial" panose="020B0604020202020204" pitchFamily="34" charset="0"/>
                <a:ea typeface="Times New Roman" panose="02020603050405020304" pitchFamily="18" charset="0"/>
              </a:rPr>
              <a:t>DROIT A L’IMAGE</a:t>
            </a:r>
            <a:endParaRPr lang="fr-FR" sz="1200" b="1" dirty="0">
              <a:effectLst/>
              <a:latin typeface="Times New Roman" panose="02020603050405020304" pitchFamily="18" charset="0"/>
              <a:ea typeface="Times New Roman" panose="02020603050405020304" pitchFamily="18" charset="0"/>
            </a:endParaRPr>
          </a:p>
          <a:p>
            <a:pPr>
              <a:lnSpc>
                <a:spcPts val="1680"/>
              </a:lnSpc>
            </a:pPr>
            <a:r>
              <a:rPr lang="fr-FR" sz="1200" b="1" dirty="0">
                <a:latin typeface="Arial" panose="020B0604020202020204" pitchFamily="34" charset="0"/>
                <a:ea typeface="Times New Roman" panose="02020603050405020304" pitchFamily="18" charset="0"/>
                <a:cs typeface="Arial" panose="020B0604020202020204" pitchFamily="34" charset="0"/>
              </a:rPr>
              <a:t>Chaque participant reconnait avoir été informé que les photographies et/ou les vidéos le représentant pendant l’activité de pêche et lors des remises de récompenses pourraient être diffusées à titre gracieux sur les différents supports de communication.</a:t>
            </a:r>
            <a:endParaRPr lang="fr-FR" sz="1200" b="1" dirty="0">
              <a:effectLst/>
              <a:latin typeface="Arial" panose="020B0604020202020204" pitchFamily="34" charset="0"/>
              <a:ea typeface="Times New Roman" panose="02020603050405020304" pitchFamily="18" charset="0"/>
              <a:cs typeface="Arial" panose="020B0604020202020204" pitchFamily="34" charset="0"/>
            </a:endParaRPr>
          </a:p>
          <a:p>
            <a:endParaRPr lang="fr-FR" sz="1400" dirty="0"/>
          </a:p>
          <a:p>
            <a:endParaRPr lang="fr-FR" sz="1400" dirty="0"/>
          </a:p>
          <a:p>
            <a:endParaRPr lang="fr-FR" sz="1117" dirty="0"/>
          </a:p>
        </p:txBody>
      </p:sp>
    </p:spTree>
    <p:extLst>
      <p:ext uri="{BB962C8B-B14F-4D97-AF65-F5344CB8AC3E}">
        <p14:creationId xmlns:p14="http://schemas.microsoft.com/office/powerpoint/2010/main" val="269820970"/>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107</TotalTime>
  <Words>851</Words>
  <Application>Microsoft Office PowerPoint</Application>
  <PresentationFormat>Personnalisé</PresentationFormat>
  <Paragraphs>71</Paragraphs>
  <Slides>3</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vt:i4>
      </vt:variant>
    </vt:vector>
  </HeadingPairs>
  <TitlesOfParts>
    <vt:vector size="8" baseType="lpstr">
      <vt:lpstr>Arial</vt:lpstr>
      <vt:lpstr>Calibri</vt:lpstr>
      <vt:lpstr>Calibri Light</vt:lpstr>
      <vt:lpstr>Times New Roman</vt:lpstr>
      <vt:lpstr>Thème Office</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Règlement intérieur QUIVER  Test pour nouveau site  blablabli blablabla</dc:title>
  <dc:creator>Jean-Charles</dc:creator>
  <cp:lastModifiedBy>jcdav</cp:lastModifiedBy>
  <cp:revision>22</cp:revision>
  <dcterms:created xsi:type="dcterms:W3CDTF">2023-01-12T12:40:02Z</dcterms:created>
  <dcterms:modified xsi:type="dcterms:W3CDTF">2025-02-24T14:01:40Z</dcterms:modified>
</cp:coreProperties>
</file>